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303" r:id="rId4"/>
    <p:sldId id="304" r:id="rId5"/>
    <p:sldId id="306" r:id="rId6"/>
    <p:sldId id="307" r:id="rId7"/>
    <p:sldId id="309" r:id="rId8"/>
    <p:sldId id="310" r:id="rId9"/>
    <p:sldId id="311" r:id="rId10"/>
  </p:sldIdLst>
  <p:sldSz cx="12192000" cy="6858000"/>
  <p:notesSz cx="6858000" cy="9144000"/>
  <p:embeddedFontLst>
    <p:embeddedFont>
      <p:font typeface="Arial Bold" panose="020B0604020202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ExtraBold" pitchFamily="2" charset="0"/>
      <p:bold r:id="rId18"/>
      <p:boldItalic r:id="rId19"/>
    </p:embeddedFont>
    <p:embeddedFont>
      <p:font typeface="Raleway Medium" pitchFamily="2" charset="0"/>
      <p:regular r:id="rId20"/>
      <p:italic r:id="rId21"/>
    </p:embeddedFont>
    <p:embeddedFont>
      <p:font typeface="Raleway SemiBold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+ Præsentation" id="{55880B12-A864-4F7B-B52E-4B6458C16545}">
          <p14:sldIdLst>
            <p14:sldId id="267"/>
            <p14:sldId id="268"/>
            <p14:sldId id="303"/>
            <p14:sldId id="304"/>
            <p14:sldId id="306"/>
            <p14:sldId id="307"/>
            <p14:sldId id="309"/>
            <p14:sldId id="310"/>
            <p14:sldId id="311"/>
          </p14:sldIdLst>
        </p14:section>
        <p14:section name="Billedslides" id="{60296A4B-E8E6-49DF-8AC9-A9F5A79EA5CA}">
          <p14:sldIdLst/>
        </p14:section>
        <p14:section name="Diagrammer, tabeller og citater" id="{10F615FF-6F97-4B17-BEA1-BC78165863DA}">
          <p14:sldIdLst/>
        </p14:section>
        <p14:section name="Ikon slides" id="{F45C99BA-4670-4988-BBB6-3042C37313C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597" autoAdjust="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3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B5A8-D2CF-4C5F-A400-8DE62FB408DB}" type="datetime1">
              <a:rPr lang="en-GB" smtClean="0"/>
              <a:t>06/07/2026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946F-0F57-40EE-961F-C67FB6E09C6C}" type="datetime1">
              <a:rPr lang="en-GB" smtClean="0"/>
              <a:t>06/07/2026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7BB519F-13F5-9CD2-A300-149697B46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BC40F-CDED-17A4-37DE-DDF552F82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2897270 w 4715222"/>
              <a:gd name="connsiteY0" fmla="*/ 2 h 3600000"/>
              <a:gd name="connsiteX1" fmla="*/ 3152892 w 4715222"/>
              <a:gd name="connsiteY1" fmla="*/ 105983 h 3600000"/>
              <a:gd name="connsiteX2" fmla="*/ 3390104 w 4715222"/>
              <a:gd name="connsiteY2" fmla="*/ 354437 h 3600000"/>
              <a:gd name="connsiteX3" fmla="*/ 3984514 w 4715222"/>
              <a:gd name="connsiteY3" fmla="*/ 375215 h 3600000"/>
              <a:gd name="connsiteX4" fmla="*/ 4705381 w 4715222"/>
              <a:gd name="connsiteY4" fmla="*/ 147844 h 3600000"/>
              <a:gd name="connsiteX5" fmla="*/ 4712073 w 4715222"/>
              <a:gd name="connsiteY5" fmla="*/ 149200 h 3600000"/>
              <a:gd name="connsiteX6" fmla="*/ 4712118 w 4715222"/>
              <a:gd name="connsiteY6" fmla="*/ 149244 h 3600000"/>
              <a:gd name="connsiteX7" fmla="*/ 4715222 w 4715222"/>
              <a:gd name="connsiteY7" fmla="*/ 2723647 h 3600000"/>
              <a:gd name="connsiteX8" fmla="*/ 4715222 w 4715222"/>
              <a:gd name="connsiteY8" fmla="*/ 2724463 h 3600000"/>
              <a:gd name="connsiteX9" fmla="*/ 4702363 w 4715222"/>
              <a:gd name="connsiteY9" fmla="*/ 2726300 h 3600000"/>
              <a:gd name="connsiteX10" fmla="*/ 3988756 w 4715222"/>
              <a:gd name="connsiteY10" fmla="*/ 2916096 h 3600000"/>
              <a:gd name="connsiteX11" fmla="*/ 4042516 w 4715222"/>
              <a:gd name="connsiteY11" fmla="*/ 3593396 h 3600000"/>
              <a:gd name="connsiteX12" fmla="*/ 4044747 w 4715222"/>
              <a:gd name="connsiteY12" fmla="*/ 3600000 h 3600000"/>
              <a:gd name="connsiteX13" fmla="*/ 4044023 w 4715222"/>
              <a:gd name="connsiteY13" fmla="*/ 3600000 h 3600000"/>
              <a:gd name="connsiteX14" fmla="*/ 7061 w 4715222"/>
              <a:gd name="connsiteY14" fmla="*/ 3594314 h 3600000"/>
              <a:gd name="connsiteX15" fmla="*/ 7061 w 4715222"/>
              <a:gd name="connsiteY15" fmla="*/ 3593483 h 3600000"/>
              <a:gd name="connsiteX16" fmla="*/ 88771 w 4715222"/>
              <a:gd name="connsiteY16" fmla="*/ 2812603 h 3600000"/>
              <a:gd name="connsiteX17" fmla="*/ 987579 w 4715222"/>
              <a:gd name="connsiteY17" fmla="*/ 2783032 h 3600000"/>
              <a:gd name="connsiteX18" fmla="*/ 1244126 w 4715222"/>
              <a:gd name="connsiteY18" fmla="*/ 1222977 h 3600000"/>
              <a:gd name="connsiteX19" fmla="*/ 2299531 w 4715222"/>
              <a:gd name="connsiteY19" fmla="*/ 1226826 h 3600000"/>
              <a:gd name="connsiteX20" fmla="*/ 2645093 w 4715222"/>
              <a:gd name="connsiteY20" fmla="*/ 107033 h 3600000"/>
              <a:gd name="connsiteX21" fmla="*/ 2897270 w 4715222"/>
              <a:gd name="connsiteY21" fmla="*/ 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5222" h="3600000">
                <a:moveTo>
                  <a:pt x="2897270" y="2"/>
                </a:moveTo>
                <a:cubicBezTo>
                  <a:pt x="2989866" y="314"/>
                  <a:pt x="3083036" y="36127"/>
                  <a:pt x="3152892" y="105983"/>
                </a:cubicBezTo>
                <a:cubicBezTo>
                  <a:pt x="3282062" y="235853"/>
                  <a:pt x="3322524" y="286856"/>
                  <a:pt x="3390104" y="354437"/>
                </a:cubicBezTo>
                <a:cubicBezTo>
                  <a:pt x="3544952" y="509284"/>
                  <a:pt x="3711782" y="532511"/>
                  <a:pt x="3984514" y="375215"/>
                </a:cubicBezTo>
                <a:cubicBezTo>
                  <a:pt x="4307854" y="189487"/>
                  <a:pt x="4527089" y="108521"/>
                  <a:pt x="4705381" y="147844"/>
                </a:cubicBezTo>
                <a:lnTo>
                  <a:pt x="4712073" y="149200"/>
                </a:lnTo>
                <a:lnTo>
                  <a:pt x="4712118" y="149244"/>
                </a:lnTo>
                <a:lnTo>
                  <a:pt x="4715222" y="2723647"/>
                </a:lnTo>
                <a:lnTo>
                  <a:pt x="4715222" y="2724463"/>
                </a:lnTo>
                <a:lnTo>
                  <a:pt x="4702363" y="2726300"/>
                </a:lnTo>
                <a:cubicBezTo>
                  <a:pt x="4439562" y="2762868"/>
                  <a:pt x="4148590" y="2756262"/>
                  <a:pt x="3988756" y="2916096"/>
                </a:cubicBezTo>
                <a:cubicBezTo>
                  <a:pt x="3813002" y="3091807"/>
                  <a:pt x="3971216" y="3353646"/>
                  <a:pt x="4042516" y="3593396"/>
                </a:cubicBezTo>
                <a:lnTo>
                  <a:pt x="4044747" y="3600000"/>
                </a:lnTo>
                <a:lnTo>
                  <a:pt x="4044023" y="3600000"/>
                </a:lnTo>
                <a:lnTo>
                  <a:pt x="7061" y="3594314"/>
                </a:lnTo>
                <a:lnTo>
                  <a:pt x="7061" y="3593483"/>
                </a:lnTo>
                <a:cubicBezTo>
                  <a:pt x="4656" y="3237643"/>
                  <a:pt x="-31957" y="2933331"/>
                  <a:pt x="88771" y="2812603"/>
                </a:cubicBezTo>
                <a:cubicBezTo>
                  <a:pt x="369245" y="2532129"/>
                  <a:pt x="712400" y="3058213"/>
                  <a:pt x="987579" y="2783032"/>
                </a:cubicBezTo>
                <a:cubicBezTo>
                  <a:pt x="1315557" y="2455056"/>
                  <a:pt x="779588" y="1687516"/>
                  <a:pt x="1244126" y="1222977"/>
                </a:cubicBezTo>
                <a:cubicBezTo>
                  <a:pt x="1524249" y="942810"/>
                  <a:pt x="2020458" y="1505900"/>
                  <a:pt x="2299531" y="1226826"/>
                </a:cubicBezTo>
                <a:cubicBezTo>
                  <a:pt x="2554678" y="971680"/>
                  <a:pt x="2385747" y="382607"/>
                  <a:pt x="2645093" y="107033"/>
                </a:cubicBezTo>
                <a:cubicBezTo>
                  <a:pt x="2712653" y="34881"/>
                  <a:pt x="2804674" y="-310"/>
                  <a:pt x="2897270" y="2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864567" y="401112"/>
            <a:ext cx="2612651" cy="129548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FED305-F0A7-2D55-9D55-150C7FAC90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sp>
        <p:nvSpPr>
          <p:cNvPr id="11" name="Line Placeholder 10">
            <a:extLst>
              <a:ext uri="{FF2B5EF4-FFF2-40B4-BE49-F238E27FC236}">
                <a16:creationId xmlns:a16="http://schemas.microsoft.com/office/drawing/2014/main" id="{C7B22426-F847-6EBC-1ACE-2318E88C12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366963" y="4434951"/>
            <a:ext cx="2700000" cy="57150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5D751B6B-F14C-4E75-9C85-E4918F906C2A}" type="datetime2">
              <a:rPr lang="da-DK" smtClean="0"/>
              <a:t>6. juli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530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5E2A0A7-1741-466C-9E19-CDE5F7B56AA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833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639F7452-CBAE-439C-ABF8-732A44069A12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604172" y="2574000"/>
            <a:ext cx="5587828" cy="428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5502274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5"/>
            <a:ext cx="5502274" cy="37988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469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009A545-8E38-4DD1-93D9-BAA46E812E19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6" name="Lige forbindelse 1">
            <a:extLst>
              <a:ext uri="{FF2B5EF4-FFF2-40B4-BE49-F238E27FC236}">
                <a16:creationId xmlns:a16="http://schemas.microsoft.com/office/drawing/2014/main" id="{9B724EC9-616C-A5E8-2A71-B7E9FE8AC89D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550227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5"/>
            <a:ext cx="5502274" cy="379922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8E2453-4F42-8F87-F348-5B7FCF6A6F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51700" y="1260091"/>
            <a:ext cx="4525962" cy="51835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Klik ENTER og derefter TAB for at se næste tekstformat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201862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447E9BA-BC67-4C8A-8802-A5520E8B269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3FD8C38-EA17-C750-A4DF-B23CDFCB8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337" y="2574891"/>
            <a:ext cx="5586663" cy="4283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11EF-8E24-5E00-1A1F-5B949795FE7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2644775"/>
            <a:ext cx="7456488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367313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D708068-3AAE-4522-AB55-AF7B6997F330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590CF44F-CE9F-E740-3234-B15B8E9B0D23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11EF-8E24-5E00-1A1F-5B949795FE7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2644775"/>
            <a:ext cx="7456488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93096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71F2E02C-EE2D-4889-BEA6-39D2646457A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3FD8C38-EA17-C750-A4DF-B23CDFCB8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337" y="2574891"/>
            <a:ext cx="5586663" cy="4283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5C75FD86-77D7-2B4D-B187-8915E1DAF6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9681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B2D2E64-069A-09CE-49E4-33F552E26A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1961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F4BC2F3B-1037-B998-C012-DE06873BE4B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9681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B46A3A0-333C-6BF3-0D26-02BCD5ACFB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1961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457A656B-4859-212A-15C4-3886C054B791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329681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0F250D-A357-32E4-880D-CA78BF4803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1961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DE5F0DD-B906-1BF7-ADA6-64F88998201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329681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BFF99D0-FE2D-2D90-F7CE-6E6A217994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1961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BC79BDDB-9F28-CC7A-B6C5-73D4F83D8BF2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3342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C3788B1-4D43-56C2-2269-85F636E827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7570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556B02E1-9E32-28CC-D6D2-D1DC5D8ED90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23342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99B05CA-6F63-75FF-E170-72751A5F4F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570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A62231E9-8024-8F14-F1ED-444C818A21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23342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A7B67B0F-8CDE-F6E3-C767-745B56E16F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570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3" name="Picture Placeholder 19">
            <a:extLst>
              <a:ext uri="{FF2B5EF4-FFF2-40B4-BE49-F238E27FC236}">
                <a16:creationId xmlns:a16="http://schemas.microsoft.com/office/drawing/2014/main" id="{33A8CB31-4AA2-81C2-9DD2-1337E50B9EC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23342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F1D118B-59CE-FEF6-9F15-2E6A6490E7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7570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E678B-816B-99AB-9311-C454FD1E4881}"/>
              </a:ext>
            </a:extLst>
          </p:cNvPr>
          <p:cNvSpPr/>
          <p:nvPr userDrawn="1"/>
        </p:nvSpPr>
        <p:spPr>
          <a:xfrm>
            <a:off x="1" y="-238992"/>
            <a:ext cx="5940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1200" noProof="0" dirty="0">
                <a:solidFill>
                  <a:schemeClr val="tx1"/>
                </a:solidFill>
              </a:rPr>
              <a:t>Fjern de ikon- og tekst pladsholdere som ikke bruges på slidet</a:t>
            </a:r>
          </a:p>
        </p:txBody>
      </p:sp>
    </p:spTree>
    <p:extLst>
      <p:ext uri="{BB962C8B-B14F-4D97-AF65-F5344CB8AC3E}">
        <p14:creationId xmlns:p14="http://schemas.microsoft.com/office/powerpoint/2010/main" val="62832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6CACF394-5DE9-4FDA-850A-086ADF9D3C5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5C75FD86-77D7-2B4D-B187-8915E1DAF6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9681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B2D2E64-069A-09CE-49E4-33F552E26A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1961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F4BC2F3B-1037-B998-C012-DE06873BE4B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9681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B46A3A0-333C-6BF3-0D26-02BCD5ACFB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1961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457A656B-4859-212A-15C4-3886C054B791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329681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0F250D-A357-32E4-880D-CA78BF4803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1961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DE5F0DD-B906-1BF7-ADA6-64F88998201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329681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BFF99D0-FE2D-2D90-F7CE-6E6A217994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1961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BC79BDDB-9F28-CC7A-B6C5-73D4F83D8BF2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3342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C3788B1-4D43-56C2-2269-85F636E827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7570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556B02E1-9E32-28CC-D6D2-D1DC5D8ED90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23342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99B05CA-6F63-75FF-E170-72751A5F4F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570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A62231E9-8024-8F14-F1ED-444C818A21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23342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A7B67B0F-8CDE-F6E3-C767-745B56E16F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570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3" name="Picture Placeholder 19">
            <a:extLst>
              <a:ext uri="{FF2B5EF4-FFF2-40B4-BE49-F238E27FC236}">
                <a16:creationId xmlns:a16="http://schemas.microsoft.com/office/drawing/2014/main" id="{33A8CB31-4AA2-81C2-9DD2-1337E50B9EC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23342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F1D118B-59CE-FEF6-9F15-2E6A6490E7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7570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E678B-816B-99AB-9311-C454FD1E4881}"/>
              </a:ext>
            </a:extLst>
          </p:cNvPr>
          <p:cNvSpPr/>
          <p:nvPr userDrawn="1"/>
        </p:nvSpPr>
        <p:spPr>
          <a:xfrm>
            <a:off x="1" y="-238992"/>
            <a:ext cx="5940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1200" noProof="0" dirty="0">
                <a:solidFill>
                  <a:schemeClr val="tx1"/>
                </a:solidFill>
              </a:rPr>
              <a:t>Fjern de ikon- og tekst pladsholdere som ikke bruges på slidet</a:t>
            </a:r>
          </a:p>
        </p:txBody>
      </p:sp>
    </p:spTree>
    <p:extLst>
      <p:ext uri="{BB962C8B-B14F-4D97-AF65-F5344CB8AC3E}">
        <p14:creationId xmlns:p14="http://schemas.microsoft.com/office/powerpoint/2010/main" val="338935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3CCC92D-B46C-48BC-813F-CC9BFD793CA7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F3712-E8B3-4B0E-E732-B2B1C68A8F0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5386" y="1260091"/>
            <a:ext cx="5502276" cy="5183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102937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og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D136B7-6ED0-4E4C-99B6-2065381D5F32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1766011-C08F-FC23-8D2A-91771F05721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673584" y="2644775"/>
            <a:ext cx="5518418" cy="4213228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D65DD77-3D94-6C55-0EBD-3B8633BAB242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412749" y="2644775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9349" y="2711375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92AA861-4755-9EDF-D14F-45CF27660BA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12749" y="3588198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79349" y="3654798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8720968-6321-C67E-89F4-670BB8F8EB1B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12749" y="4531621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79349" y="4598221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ACD2D32-CDD6-C3C0-695B-A51BF4107BC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412749" y="5475044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9349" y="5541644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71836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82D93F4-CBCE-4F7A-80E1-4DAD09AA70C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F3712-E8B3-4B0E-E732-B2B1C68A8F0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2750" y="2644775"/>
            <a:ext cx="5527252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83418" y="1447349"/>
            <a:ext cx="1155600" cy="1155600"/>
          </a:xfrm>
          <a:prstGeom prst="ellipse">
            <a:avLst/>
          </a:prstGeom>
          <a:solidFill>
            <a:schemeClr val="accent5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45418" y="1609349"/>
            <a:ext cx="831600" cy="8316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53246E-6EF0-9A09-A149-CE3EC4D5D19C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568196" y="3425110"/>
            <a:ext cx="1674637" cy="1674637"/>
          </a:xfrm>
          <a:prstGeom prst="ellipse">
            <a:avLst/>
          </a:prstGeom>
          <a:solidFill>
            <a:schemeClr val="accent3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3A75B02B-7EB7-0031-D3F0-B21A32EC821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02958" y="3659872"/>
            <a:ext cx="1205112" cy="1205112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2BC2DFD-2B84-8273-F0FA-9C584FC6103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229600" y="5728734"/>
            <a:ext cx="715266" cy="715266"/>
          </a:xfrm>
          <a:prstGeom prst="ellipse">
            <a:avLst/>
          </a:prstGeom>
          <a:solidFill>
            <a:schemeClr val="accent1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FDE8D186-5A81-31D4-5AB8-29946AB91FF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329871" y="5829005"/>
            <a:ext cx="514724" cy="514724"/>
          </a:xfrm>
        </p:spPr>
        <p:txBody>
          <a:bodyPr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1F7B174-EDB1-BD57-8822-015007820627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216012" y="594697"/>
            <a:ext cx="715266" cy="715266"/>
          </a:xfrm>
          <a:prstGeom prst="ellipse">
            <a:avLst/>
          </a:prstGeom>
          <a:solidFill>
            <a:schemeClr val="accent2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718DDC8D-F904-0FBC-576D-1587F39C0DC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0316283" y="694968"/>
            <a:ext cx="514724" cy="514724"/>
          </a:xfrm>
        </p:spPr>
        <p:txBody>
          <a:bodyPr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50A14D56-2013-97DA-E83C-B8E0A15941BB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8855520" y="2106360"/>
            <a:ext cx="3130021" cy="3130021"/>
          </a:xfrm>
          <a:prstGeom prst="ellipse">
            <a:avLst/>
          </a:prstGeom>
          <a:solidFill>
            <a:schemeClr val="accent4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4" name="Picture Placeholder 19">
            <a:extLst>
              <a:ext uri="{FF2B5EF4-FFF2-40B4-BE49-F238E27FC236}">
                <a16:creationId xmlns:a16="http://schemas.microsoft.com/office/drawing/2014/main" id="{27E76550-8958-60D0-5CC1-E41B9D1D457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294308" y="2545148"/>
            <a:ext cx="2252444" cy="2252444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E718D3-D22A-7C06-8036-4E110714C9D0}"/>
              </a:ext>
            </a:extLst>
          </p:cNvPr>
          <p:cNvSpPr/>
          <p:nvPr userDrawn="1"/>
        </p:nvSpPr>
        <p:spPr>
          <a:xfrm>
            <a:off x="0" y="-238992"/>
            <a:ext cx="12192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1200" noProof="0" dirty="0">
                <a:solidFill>
                  <a:schemeClr val="tx1"/>
                </a:solidFill>
              </a:rPr>
              <a:t>Højreklik på cirklens yderste kant, vælg Fyld farve og find anden farve fra øverste række i Temafarver</a:t>
            </a:r>
          </a:p>
        </p:txBody>
      </p:sp>
    </p:spTree>
    <p:extLst>
      <p:ext uri="{BB962C8B-B14F-4D97-AF65-F5344CB8AC3E}">
        <p14:creationId xmlns:p14="http://schemas.microsoft.com/office/powerpoint/2010/main" val="11603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E1ABE8A-DACE-173C-46FC-29E6916E8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130" y="3641167"/>
            <a:ext cx="4195869" cy="3216832"/>
          </a:xfrm>
          <a:prstGeom prst="rect">
            <a:avLst/>
          </a:prstGeom>
        </p:spPr>
      </p:pic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6963" y="2160000"/>
            <a:ext cx="7458074" cy="1440000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6963" y="4096393"/>
            <a:ext cx="7458074" cy="18756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underoverskrift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726855C-094E-540D-CE4E-CB78323C118D}"/>
              </a:ext>
            </a:extLst>
          </p:cNvPr>
          <p:cNvCxnSpPr>
            <a:cxnSpLocks/>
          </p:cNvCxnSpPr>
          <p:nvPr/>
        </p:nvCxnSpPr>
        <p:spPr>
          <a:xfrm>
            <a:off x="2366963" y="3862009"/>
            <a:ext cx="27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34550F45-B905-4583-A55D-F0A33CF96C69}" type="datetime2">
              <a:rPr lang="da-DK" smtClean="0"/>
              <a:t>6. juli 2026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9036B-B904-80EC-D005-84940D8109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89676" y="395605"/>
            <a:ext cx="2612649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D0BB221-A2DB-44D4-984D-E3ADA0746DC5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8714" y="0"/>
            <a:ext cx="7253286" cy="68580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Klik ENTER og derefter TAB for at se næste tekstformat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A6A6034-7D65-4840-9B00-B3E4B4B8BC6D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0197292-5CEA-6034-8695-C35E503AFDD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673584" y="2644775"/>
            <a:ext cx="5518418" cy="4213228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49" y="1260091"/>
            <a:ext cx="11370215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5502275" cy="3798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                                                   Klik ENTER og derefter TAB for at se næste tekstformat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012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F200C61-07CC-4848-BDB6-6245CA277EAF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8" y="0"/>
            <a:ext cx="5916611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9C1BBD1-F1B4-D3F6-C668-62782240D7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3430800"/>
            <a:ext cx="5916611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49" y="1260091"/>
            <a:ext cx="4884739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4884738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Klik ENTER og derefter TAB for at se næste tekstformat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356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lere 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1ADAB9D-BAFD-46C8-9458-F6C355418366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Klik ENTER og derefter TAB for at se næste tekstformat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8712" y="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0C4FDD5-0ABB-831A-70C2-3EE394AFFE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67512" y="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98A304-CDA7-23CB-6694-65BFF11644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34400" y="342720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DF58F20-F773-72C2-D230-68B0671117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3200" y="342720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743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15CA9F4-7018-4488-B680-E4141F3935D7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Klik ENTER og derefter TAB for at se næste tekstformat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8" y="1258888"/>
            <a:ext cx="5503862" cy="5185112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7853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74561FE-446D-4849-B2D6-EAE855B2CCB3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855551" y="466725"/>
            <a:ext cx="8336449" cy="639127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220CABF-0AD7-18BF-5236-73A453EE15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1258888"/>
            <a:ext cx="5502275" cy="5185112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222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C66BE91-453E-4997-B8F4-1DD917C5F752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01045-0321-BB33-BC37-ACD01B53D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000" y="1258888"/>
            <a:ext cx="5501025" cy="5185112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5629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4C06C3-9930-4F24-82D4-F057A39D3030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01045-0321-BB33-BC37-ACD01B53D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000" y="1258888"/>
            <a:ext cx="5501025" cy="5185112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Klik ENTER derefter TAB for at få navne/kilde tekstformat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8013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4ECDE2E-BD4A-4A9A-B082-E983869FFEE4}" type="datetime2">
              <a:rPr lang="da-DK" smtClean="0"/>
              <a:t>6. juli 2026</a:t>
            </a:fld>
            <a:endParaRPr lang="da-DK" dirty="0"/>
          </a:p>
        </p:txBody>
      </p:sp>
      <p:pic>
        <p:nvPicPr>
          <p:cNvPr id="6" name="Billede 26">
            <a:extLst>
              <a:ext uri="{FF2B5EF4-FFF2-40B4-BE49-F238E27FC236}">
                <a16:creationId xmlns:a16="http://schemas.microsoft.com/office/drawing/2014/main" id="{45C9B30F-0E63-D893-9928-092ABCD0E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47405" t="43739" r="14376" b="7667"/>
          <a:stretch/>
        </p:blipFill>
        <p:spPr>
          <a:xfrm>
            <a:off x="2603177" y="0"/>
            <a:ext cx="95888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B5D21E7-D258-44B7-88D6-02D1B701900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746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">
    <p:bg>
      <p:bgPr>
        <a:solidFill>
          <a:srgbClr val="CCE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C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Graphic 24">
            <a:extLst>
              <a:ext uri="{FF2B5EF4-FFF2-40B4-BE49-F238E27FC236}">
                <a16:creationId xmlns:a16="http://schemas.microsoft.com/office/drawing/2014/main" id="{5D90AAC1-0A40-9172-FBE7-388620491135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50DA7A8E-B4D7-4BE8-933D-9447D9A7CAFF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1A75A5-C58E-03A6-2B52-9CDAFF80B3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cxnSp>
        <p:nvCxnSpPr>
          <p:cNvPr id="14" name="Lige forbindelse 11">
            <a:extLst>
              <a:ext uri="{FF2B5EF4-FFF2-40B4-BE49-F238E27FC236}">
                <a16:creationId xmlns:a16="http://schemas.microsoft.com/office/drawing/2014/main" id="{615A1C29-74FD-B09E-EB0D-28FF913DF19E}"/>
              </a:ext>
            </a:extLst>
          </p:cNvPr>
          <p:cNvCxnSpPr>
            <a:cxnSpLocks/>
          </p:cNvCxnSpPr>
          <p:nvPr userDrawn="1"/>
        </p:nvCxnSpPr>
        <p:spPr>
          <a:xfrm>
            <a:off x="2366963" y="4459882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>
            <a:extLst>
              <a:ext uri="{FF2B5EF4-FFF2-40B4-BE49-F238E27FC236}">
                <a16:creationId xmlns:a16="http://schemas.microsoft.com/office/drawing/2014/main" id="{7B0AD7D8-06BE-436C-347F-39BCF5A6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28" y="395605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60A1D76-3673-417D-9F72-E1566CF6E3A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13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441AC39-D4B9-4659-9BEB-E323E2E2CD47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536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CEE768D-AEFE-421F-89B5-EC6062A8F4F9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314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F015A0A-9E67-4259-BA8E-F95A4D9DF36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AA891FC-44B2-40B3-B765-68E699E0F5AA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83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E398202-F6A9-47B2-978E-7CEE1ED46B2A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7BB519F-13F5-9CD2-A300-149697B46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BC40F-CDED-17A4-37DE-DDF552F82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2897270 w 4715222"/>
              <a:gd name="connsiteY0" fmla="*/ 2 h 3600000"/>
              <a:gd name="connsiteX1" fmla="*/ 3152892 w 4715222"/>
              <a:gd name="connsiteY1" fmla="*/ 105983 h 3600000"/>
              <a:gd name="connsiteX2" fmla="*/ 3390104 w 4715222"/>
              <a:gd name="connsiteY2" fmla="*/ 354437 h 3600000"/>
              <a:gd name="connsiteX3" fmla="*/ 3984514 w 4715222"/>
              <a:gd name="connsiteY3" fmla="*/ 375215 h 3600000"/>
              <a:gd name="connsiteX4" fmla="*/ 4705381 w 4715222"/>
              <a:gd name="connsiteY4" fmla="*/ 147844 h 3600000"/>
              <a:gd name="connsiteX5" fmla="*/ 4712073 w 4715222"/>
              <a:gd name="connsiteY5" fmla="*/ 149200 h 3600000"/>
              <a:gd name="connsiteX6" fmla="*/ 4712118 w 4715222"/>
              <a:gd name="connsiteY6" fmla="*/ 149244 h 3600000"/>
              <a:gd name="connsiteX7" fmla="*/ 4715222 w 4715222"/>
              <a:gd name="connsiteY7" fmla="*/ 2723647 h 3600000"/>
              <a:gd name="connsiteX8" fmla="*/ 4715222 w 4715222"/>
              <a:gd name="connsiteY8" fmla="*/ 2724463 h 3600000"/>
              <a:gd name="connsiteX9" fmla="*/ 4702363 w 4715222"/>
              <a:gd name="connsiteY9" fmla="*/ 2726300 h 3600000"/>
              <a:gd name="connsiteX10" fmla="*/ 3988756 w 4715222"/>
              <a:gd name="connsiteY10" fmla="*/ 2916096 h 3600000"/>
              <a:gd name="connsiteX11" fmla="*/ 4042516 w 4715222"/>
              <a:gd name="connsiteY11" fmla="*/ 3593396 h 3600000"/>
              <a:gd name="connsiteX12" fmla="*/ 4044747 w 4715222"/>
              <a:gd name="connsiteY12" fmla="*/ 3600000 h 3600000"/>
              <a:gd name="connsiteX13" fmla="*/ 4044023 w 4715222"/>
              <a:gd name="connsiteY13" fmla="*/ 3600000 h 3600000"/>
              <a:gd name="connsiteX14" fmla="*/ 7061 w 4715222"/>
              <a:gd name="connsiteY14" fmla="*/ 3594314 h 3600000"/>
              <a:gd name="connsiteX15" fmla="*/ 7061 w 4715222"/>
              <a:gd name="connsiteY15" fmla="*/ 3593483 h 3600000"/>
              <a:gd name="connsiteX16" fmla="*/ 88771 w 4715222"/>
              <a:gd name="connsiteY16" fmla="*/ 2812603 h 3600000"/>
              <a:gd name="connsiteX17" fmla="*/ 987579 w 4715222"/>
              <a:gd name="connsiteY17" fmla="*/ 2783032 h 3600000"/>
              <a:gd name="connsiteX18" fmla="*/ 1244126 w 4715222"/>
              <a:gd name="connsiteY18" fmla="*/ 1222977 h 3600000"/>
              <a:gd name="connsiteX19" fmla="*/ 2299531 w 4715222"/>
              <a:gd name="connsiteY19" fmla="*/ 1226826 h 3600000"/>
              <a:gd name="connsiteX20" fmla="*/ 2645093 w 4715222"/>
              <a:gd name="connsiteY20" fmla="*/ 107033 h 3600000"/>
              <a:gd name="connsiteX21" fmla="*/ 2897270 w 4715222"/>
              <a:gd name="connsiteY21" fmla="*/ 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5222" h="3600000">
                <a:moveTo>
                  <a:pt x="2897270" y="2"/>
                </a:moveTo>
                <a:cubicBezTo>
                  <a:pt x="2989866" y="314"/>
                  <a:pt x="3083036" y="36127"/>
                  <a:pt x="3152892" y="105983"/>
                </a:cubicBezTo>
                <a:cubicBezTo>
                  <a:pt x="3282062" y="235853"/>
                  <a:pt x="3322524" y="286856"/>
                  <a:pt x="3390104" y="354437"/>
                </a:cubicBezTo>
                <a:cubicBezTo>
                  <a:pt x="3544952" y="509284"/>
                  <a:pt x="3711782" y="532511"/>
                  <a:pt x="3984514" y="375215"/>
                </a:cubicBezTo>
                <a:cubicBezTo>
                  <a:pt x="4307854" y="189487"/>
                  <a:pt x="4527089" y="108521"/>
                  <a:pt x="4705381" y="147844"/>
                </a:cubicBezTo>
                <a:lnTo>
                  <a:pt x="4712073" y="149200"/>
                </a:lnTo>
                <a:lnTo>
                  <a:pt x="4712118" y="149244"/>
                </a:lnTo>
                <a:lnTo>
                  <a:pt x="4715222" y="2723647"/>
                </a:lnTo>
                <a:lnTo>
                  <a:pt x="4715222" y="2724463"/>
                </a:lnTo>
                <a:lnTo>
                  <a:pt x="4702363" y="2726300"/>
                </a:lnTo>
                <a:cubicBezTo>
                  <a:pt x="4439562" y="2762868"/>
                  <a:pt x="4148590" y="2756262"/>
                  <a:pt x="3988756" y="2916096"/>
                </a:cubicBezTo>
                <a:cubicBezTo>
                  <a:pt x="3813002" y="3091807"/>
                  <a:pt x="3971216" y="3353646"/>
                  <a:pt x="4042516" y="3593396"/>
                </a:cubicBezTo>
                <a:lnTo>
                  <a:pt x="4044747" y="3600000"/>
                </a:lnTo>
                <a:lnTo>
                  <a:pt x="4044023" y="3600000"/>
                </a:lnTo>
                <a:lnTo>
                  <a:pt x="7061" y="3594314"/>
                </a:lnTo>
                <a:lnTo>
                  <a:pt x="7061" y="3593483"/>
                </a:lnTo>
                <a:cubicBezTo>
                  <a:pt x="4656" y="3237643"/>
                  <a:pt x="-31957" y="2933331"/>
                  <a:pt x="88771" y="2812603"/>
                </a:cubicBezTo>
                <a:cubicBezTo>
                  <a:pt x="369245" y="2532129"/>
                  <a:pt x="712400" y="3058213"/>
                  <a:pt x="987579" y="2783032"/>
                </a:cubicBezTo>
                <a:cubicBezTo>
                  <a:pt x="1315557" y="2455056"/>
                  <a:pt x="779588" y="1687516"/>
                  <a:pt x="1244126" y="1222977"/>
                </a:cubicBezTo>
                <a:cubicBezTo>
                  <a:pt x="1524249" y="942810"/>
                  <a:pt x="2020458" y="1505900"/>
                  <a:pt x="2299531" y="1226826"/>
                </a:cubicBezTo>
                <a:cubicBezTo>
                  <a:pt x="2554678" y="971680"/>
                  <a:pt x="2385747" y="382607"/>
                  <a:pt x="2645093" y="107033"/>
                </a:cubicBezTo>
                <a:cubicBezTo>
                  <a:pt x="2712653" y="34881"/>
                  <a:pt x="2804674" y="-310"/>
                  <a:pt x="2897270" y="2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789676" y="2781258"/>
            <a:ext cx="2612649" cy="12954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77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3A271E6-B835-4455-8A5B-4085A66E6ECA}" type="datetime2">
              <a:rPr lang="da-DK" smtClean="0"/>
              <a:t>6. juli 2026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CE6A62-5A02-C9D3-614B-CBC9552C9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6347" y="3258000"/>
            <a:ext cx="4695653" cy="3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5B1CC-7BEB-AB2B-FB6E-1581E8E1EC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89629" y="2781258"/>
            <a:ext cx="2612649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8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B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CFB7A56-D0FD-4E97-A456-F83006D6EF0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57B62ADB-C905-9724-76DC-DEA1BA702DCE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E7BFD75-EA0C-BEF3-FAD2-03CC915C4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75" y="2781258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521CFB-12C3-B4B2-CD1E-0BAA87E936BE}"/>
              </a:ext>
            </a:extLst>
          </p:cNvPr>
          <p:cNvGrpSpPr/>
          <p:nvPr userDrawn="1"/>
        </p:nvGrpSpPr>
        <p:grpSpPr>
          <a:xfrm>
            <a:off x="4499093" y="5103121"/>
            <a:ext cx="1202959" cy="1284463"/>
            <a:chOff x="5949989" y="4396218"/>
            <a:chExt cx="1202959" cy="1284463"/>
          </a:xfrm>
        </p:grpSpPr>
        <p:pic>
          <p:nvPicPr>
            <p:cNvPr id="22" name="Billede 5">
              <a:extLst>
                <a:ext uri="{FF2B5EF4-FFF2-40B4-BE49-F238E27FC236}">
                  <a16:creationId xmlns:a16="http://schemas.microsoft.com/office/drawing/2014/main" id="{AAA288AF-69B5-D72D-93A4-8A41486C1C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70312" b="16106"/>
            <a:stretch>
              <a:fillRect/>
            </a:stretch>
          </p:blipFill>
          <p:spPr>
            <a:xfrm>
              <a:off x="5949989" y="5297191"/>
              <a:ext cx="1201208" cy="383490"/>
            </a:xfrm>
            <a:prstGeom prst="rect">
              <a:avLst/>
            </a:prstGeom>
          </p:spPr>
        </p:pic>
        <p:pic>
          <p:nvPicPr>
            <p:cNvPr id="11" name="Billede 5">
              <a:extLst>
                <a:ext uri="{FF2B5EF4-FFF2-40B4-BE49-F238E27FC236}">
                  <a16:creationId xmlns:a16="http://schemas.microsoft.com/office/drawing/2014/main" id="{420A0658-37BD-AEF3-131B-DBFE4036F8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1642" b="55306"/>
            <a:stretch>
              <a:fillRect/>
            </a:stretch>
          </p:blipFill>
          <p:spPr>
            <a:xfrm>
              <a:off x="5949989" y="4396218"/>
              <a:ext cx="1201208" cy="93323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9E2F9A-6135-24FA-780F-8DB206CCD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49989" y="4772324"/>
              <a:ext cx="1187940" cy="481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1A13D8-55A9-31AE-A747-F6CA32DF068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954688" y="4777863"/>
              <a:ext cx="1174414" cy="4763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">
              <a:extLst>
                <a:ext uri="{FF2B5EF4-FFF2-40B4-BE49-F238E27FC236}">
                  <a16:creationId xmlns:a16="http://schemas.microsoft.com/office/drawing/2014/main" id="{4562DD85-4DBB-D632-5CFF-A236DA3450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1542" y="5544342"/>
              <a:ext cx="1145789" cy="931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">
              <a:extLst>
                <a:ext uri="{FF2B5EF4-FFF2-40B4-BE49-F238E27FC236}">
                  <a16:creationId xmlns:a16="http://schemas.microsoft.com/office/drawing/2014/main" id="{80DFCEE9-D2FC-6E43-BF58-A1D2AD1358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971542" y="5544342"/>
              <a:ext cx="1143769" cy="8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FEE789-BEAF-E16E-68A0-48A005714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18402" b="36720"/>
            <a:stretch>
              <a:fillRect/>
            </a:stretch>
          </p:blipFill>
          <p:spPr>
            <a:xfrm>
              <a:off x="5953568" y="4575479"/>
              <a:ext cx="1195801" cy="71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F3453A-3046-2BD9-8239-11EDB1845FAE}"/>
                </a:ext>
              </a:extLst>
            </p:cNvPr>
            <p:cNvSpPr/>
            <p:nvPr userDrawn="1"/>
          </p:nvSpPr>
          <p:spPr>
            <a:xfrm>
              <a:off x="5957233" y="4563885"/>
              <a:ext cx="1195715" cy="1805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796" dirty="0" err="1"/>
            </a:p>
          </p:txBody>
        </p:sp>
      </p:grpSp>
      <p:sp>
        <p:nvSpPr>
          <p:cNvPr id="9" name="Fast overskrift"/>
          <p:cNvSpPr txBox="1"/>
          <p:nvPr userDrawn="1"/>
        </p:nvSpPr>
        <p:spPr>
          <a:xfrm>
            <a:off x="411164" y="466725"/>
            <a:ext cx="11237910" cy="6321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744" y="1270530"/>
            <a:ext cx="2772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SHIFT+TAB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b="0" noProof="1">
                <a:latin typeface="+mj-lt"/>
                <a:cs typeface="Arial" panose="020B0604020202020204" pitchFamily="34" charset="0"/>
              </a:rPr>
              <a:t>TIP: Brug</a:t>
            </a:r>
            <a:r>
              <a:rPr lang="da-DK" sz="900" b="0" baseline="0" noProof="1">
                <a:latin typeface="+mj-lt"/>
                <a:cs typeface="Arial" panose="020B0604020202020204" pitchFamily="34" charset="0"/>
              </a:rPr>
              <a:t> bullet knappen</a:t>
            </a:r>
            <a:endParaRPr lang="da-DK" sz="900" b="0" noProof="1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Nyt Slide i Hjem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Ændre layout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Layout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6276" y="1270530"/>
            <a:ext cx="2772000" cy="4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Udskift billede i blad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 billedet,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Skift billede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find det nye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Brug kun farver fra øverste række i </a:t>
            </a:r>
            <a:r>
              <a:rPr lang="da-DK" altLang="da-DK" sz="898" b="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Temafarver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270530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Sidehoved og Sidefod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sidefod). Dato felt anvendes kun på forsider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Når din præsentation er klar, åbner du en tom præsentation (tryk Ctrl+N). Kopier alle dias fra den nye præsentation, indsæt dem i den tomme præsentation. Dette vil sikre, at der ikke er ekstra layouts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113294" y="1586508"/>
            <a:ext cx="341204" cy="321707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75370" y="2404449"/>
            <a:ext cx="366043" cy="4804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08878" y="1799846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FBEBD0-DB61-4058-ABE7-DA22CCFA676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36750" y="2960020"/>
            <a:ext cx="257143" cy="285714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2197" y="386254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031"/>
          <a:stretch/>
        </p:blipFill>
        <p:spPr>
          <a:xfrm>
            <a:off x="3236750" y="5476054"/>
            <a:ext cx="496606" cy="1728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37291" y="208606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43171" y="4641679"/>
            <a:ext cx="475428" cy="1767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D8F7C6F-61FF-05B3-77A1-3DA7BF23B7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90432" y="3920536"/>
            <a:ext cx="989231" cy="9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Graphic 24">
            <a:extLst>
              <a:ext uri="{FF2B5EF4-FFF2-40B4-BE49-F238E27FC236}">
                <a16:creationId xmlns:a16="http://schemas.microsoft.com/office/drawing/2014/main" id="{25FDA72B-1FFC-2825-2C25-B26CAF02B61C}"/>
              </a:ext>
            </a:extLst>
          </p:cNvPr>
          <p:cNvSpPr>
            <a:spLocks noChangeAspect="1"/>
          </p:cNvSpPr>
          <p:nvPr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726855C-094E-540D-CE4E-CB78323C118D}"/>
              </a:ext>
            </a:extLst>
          </p:cNvPr>
          <p:cNvCxnSpPr>
            <a:cxnSpLocks/>
          </p:cNvCxnSpPr>
          <p:nvPr/>
        </p:nvCxnSpPr>
        <p:spPr>
          <a:xfrm>
            <a:off x="2366963" y="4459882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4E8A56B-F0F8-48B4-BBF8-6EEEEB144A76}" type="datetime2">
              <a:rPr lang="da-DK" smtClean="0"/>
              <a:pPr/>
              <a:t>6. juli 2026</a:t>
            </a:fld>
            <a:endParaRPr lang="da-DK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47DD2169-AD55-0628-06E8-F18DC7B45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28" y="395605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1">
                <a:solidFill>
                  <a:schemeClr val="bg1"/>
                </a:solidFill>
              </a:rPr>
              <a:t>Hvis du ser andre </a:t>
            </a:r>
            <a:r>
              <a:rPr lang="da-DK" sz="4400" b="0" i="0" noProof="1">
                <a:solidFill>
                  <a:schemeClr val="bg1"/>
                </a:solidFill>
                <a:latin typeface="Raleway ExtraBold" panose="020B0003030101060003" pitchFamily="34" charset="0"/>
              </a:rPr>
              <a:t>layouts efter dette,</a:t>
            </a:r>
            <a:br>
              <a:rPr lang="da-DK" sz="4400" b="0" i="0" noProof="1">
                <a:solidFill>
                  <a:schemeClr val="bg1"/>
                </a:solidFill>
                <a:latin typeface="Raleway ExtraBold" panose="020B0003030101060003" pitchFamily="34" charset="0"/>
              </a:rPr>
            </a:br>
            <a:r>
              <a:rPr lang="da-DK" sz="4400" b="0" noProof="1">
                <a:solidFill>
                  <a:schemeClr val="bg1"/>
                </a:solidFill>
              </a:rPr>
              <a:t>brug dem ikke. Disse layouts </a:t>
            </a:r>
            <a:r>
              <a:rPr lang="da-DK" sz="4400" b="0" i="0" u="none" noProof="1">
                <a:solidFill>
                  <a:schemeClr val="bg1"/>
                </a:solidFill>
                <a:latin typeface="Raleway ExtraBold" panose="020B0003030101060003" pitchFamily="34" charset="0"/>
              </a:rPr>
              <a:t>tilhører ikke </a:t>
            </a:r>
            <a:r>
              <a:rPr lang="da-DK" sz="4400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4400" b="0" noProof="1">
                <a:solidFill>
                  <a:schemeClr val="bg1"/>
                </a:solidFill>
              </a:rPr>
              <a:t>skabelon.</a:t>
            </a:r>
            <a:br>
              <a:rPr lang="da-DK" sz="2800" b="0" noProof="1">
                <a:solidFill>
                  <a:schemeClr val="bg1"/>
                </a:solidFill>
              </a:rPr>
            </a:br>
            <a:br>
              <a:rPr lang="da-DK" sz="2800" b="0" noProof="1">
                <a:solidFill>
                  <a:schemeClr val="bg1"/>
                </a:solidFill>
              </a:rPr>
            </a:br>
            <a:endParaRPr lang="da-DK" sz="2800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233465" y="2986685"/>
            <a:ext cx="107977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1500" b="1" i="0" noProof="1">
                <a:solidFill>
                  <a:schemeClr val="bg1"/>
                </a:solidFill>
                <a:latin typeface="Raleway ExtraBold" panose="020B0003030101060003" pitchFamily="34" charset="0"/>
              </a:rPr>
              <a:t>Brug dem ikke </a:t>
            </a:r>
            <a:endParaRPr lang="da-DK" sz="11500" b="1" i="0" noProof="1">
              <a:latin typeface="Raleway ExtraBold" panose="020B0003030101060003" pitchFamily="34" charset="0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10193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Pga. PowerPoints standard Kopier/Indsæt funktionalitet </a:t>
            </a:r>
            <a:br>
              <a:rPr lang="da-DK" sz="2000" b="0" noProof="1">
                <a:solidFill>
                  <a:schemeClr val="bg1"/>
                </a:solidFill>
              </a:rPr>
            </a:br>
            <a:r>
              <a:rPr lang="da-DK" sz="2000" b="0" noProof="1">
                <a:solidFill>
                  <a:schemeClr val="bg1"/>
                </a:solidFill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1">
                <a:solidFill>
                  <a:schemeClr val="bg1"/>
                </a:solidFill>
              </a:rPr>
            </a:br>
            <a:endParaRPr lang="da-DK" sz="1800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2468750-C911-4A5E-AECE-0ECA27C81E59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D99DD3-24A1-45E3-ABD9-E7F7C8BF047A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white">
          <a:xfrm>
            <a:off x="6604172" y="2574000"/>
            <a:ext cx="5587828" cy="428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2334585"/>
            <a:ext cx="8432800" cy="2188830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465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5FC3176-204B-4E48-A3CE-0F37518924D3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31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651FD5B-090A-4DB7-AAEF-49CCBF0188B3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63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2D4F150-155F-4EF1-8B1E-DC097EECADFA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13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E60C37A-D954-4D54-8DB5-140885DA2EBC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338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1260091"/>
            <a:ext cx="1136491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2646000"/>
            <a:ext cx="11364913" cy="379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Større tekst</a:t>
            </a:r>
          </a:p>
          <a:p>
            <a:pPr lvl="7"/>
            <a:r>
              <a:rPr lang="da-DK" noProof="0" dirty="0"/>
              <a:t>Niveau 8, Citat 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8045" y="6444000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750" y="6444396"/>
            <a:ext cx="28704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fld id="{3A227A4D-7AE0-40CC-8E93-CB8DB712334D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749" y="466871"/>
            <a:ext cx="113652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r>
              <a:rPr lang="da-DK" dirty="0"/>
              <a:t>Styrelsen for Grøn Arealomlægning og Vandmiljø / Præsentation</a:t>
            </a:r>
          </a:p>
        </p:txBody>
      </p:sp>
      <p:cxnSp>
        <p:nvCxnSpPr>
          <p:cNvPr id="4" name="Lige forbindelse 1">
            <a:extLst>
              <a:ext uri="{FF2B5EF4-FFF2-40B4-BE49-F238E27FC236}">
                <a16:creationId xmlns:a16="http://schemas.microsoft.com/office/drawing/2014/main" id="{0B189C41-EBF4-E296-057A-8159C33BDE8C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4" r:id="rId2"/>
    <p:sldLayoutId id="2147483807" r:id="rId3"/>
    <p:sldLayoutId id="2147483808" r:id="rId4"/>
    <p:sldLayoutId id="2147483824" r:id="rId5"/>
    <p:sldLayoutId id="2147483810" r:id="rId6"/>
    <p:sldLayoutId id="2147483828" r:id="rId7"/>
    <p:sldLayoutId id="2147483831" r:id="rId8"/>
    <p:sldLayoutId id="2147483830" r:id="rId9"/>
    <p:sldLayoutId id="2147483832" r:id="rId10"/>
    <p:sldLayoutId id="2147483809" r:id="rId11"/>
    <p:sldLayoutId id="2147483811" r:id="rId12"/>
    <p:sldLayoutId id="2147483819" r:id="rId13"/>
    <p:sldLayoutId id="2147483841" r:id="rId14"/>
    <p:sldLayoutId id="2147483821" r:id="rId15"/>
    <p:sldLayoutId id="2147483820" r:id="rId16"/>
    <p:sldLayoutId id="2147483822" r:id="rId17"/>
    <p:sldLayoutId id="2147483833" r:id="rId18"/>
    <p:sldLayoutId id="2147483823" r:id="rId19"/>
    <p:sldLayoutId id="2147483757" r:id="rId20"/>
    <p:sldLayoutId id="2147483834" r:id="rId21"/>
    <p:sldLayoutId id="2147483840" r:id="rId22"/>
    <p:sldLayoutId id="2147483838" r:id="rId23"/>
    <p:sldLayoutId id="2147483826" r:id="rId24"/>
    <p:sldLayoutId id="2147483825" r:id="rId25"/>
    <p:sldLayoutId id="2147483827" r:id="rId26"/>
    <p:sldLayoutId id="2147483829" r:id="rId27"/>
    <p:sldLayoutId id="2147483743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35" r:id="rId35"/>
    <p:sldLayoutId id="2147483836" r:id="rId36"/>
    <p:sldLayoutId id="2147483837" r:id="rId37"/>
    <p:sldLayoutId id="2147483744" r:id="rId38"/>
    <p:sldLayoutId id="2147483782" r:id="rId39"/>
    <p:sldLayoutId id="2147483753" r:id="rId40"/>
  </p:sldLayoutIdLst>
  <p:hf hdr="0"/>
  <p:txStyles>
    <p:titleStyle>
      <a:lvl1pPr algn="l" defTabSz="914400" rtl="0" eaLnBrk="1" latinLnBrk="0" hangingPunct="1">
        <a:lnSpc>
          <a:spcPct val="112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Courier New" panose="02070309020205020404" pitchFamily="49" charset="0"/>
        <a:buChar char="o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Raleway" panose="020B00030301010600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​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​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800" kern="1200" baseline="0">
          <a:solidFill>
            <a:schemeClr val="tx1"/>
          </a:solidFill>
          <a:latin typeface="Raleway ExtraBold" panose="020B0003030101060003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800" kern="1200" baseline="0">
          <a:solidFill>
            <a:schemeClr val="tx1"/>
          </a:solidFill>
          <a:latin typeface="Raleway ExtraBold" panose="020B0003030101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9" userDrawn="1">
          <p15:clr>
            <a:srgbClr val="A4A4A4"/>
          </p15:clr>
        </p15:guide>
        <p15:guide id="3" orient="horz" pos="294" userDrawn="1">
          <p15:clr>
            <a:srgbClr val="A4A4A4"/>
          </p15:clr>
        </p15:guide>
        <p15:guide id="6" pos="649" userDrawn="1">
          <p15:clr>
            <a:srgbClr val="A4A4A4"/>
          </p15:clr>
        </p15:guide>
        <p15:guide id="7" orient="horz" pos="4059" userDrawn="1">
          <p15:clr>
            <a:srgbClr val="A4A4A4"/>
          </p15:clr>
        </p15:guide>
        <p15:guide id="8" pos="876" userDrawn="1">
          <p15:clr>
            <a:srgbClr val="A4A4A4"/>
          </p15:clr>
        </p15:guide>
        <p15:guide id="9" pos="1264" userDrawn="1">
          <p15:clr>
            <a:srgbClr val="A4A4A4"/>
          </p15:clr>
        </p15:guide>
        <p15:guide id="10" pos="1491" userDrawn="1">
          <p15:clr>
            <a:srgbClr val="A4A4A4"/>
          </p15:clr>
        </p15:guide>
        <p15:guide id="11" pos="1880" userDrawn="1">
          <p15:clr>
            <a:srgbClr val="A4A4A4"/>
          </p15:clr>
        </p15:guide>
        <p15:guide id="12" pos="2107" userDrawn="1">
          <p15:clr>
            <a:srgbClr val="A4A4A4"/>
          </p15:clr>
        </p15:guide>
        <p15:guide id="13" pos="2495" userDrawn="1">
          <p15:clr>
            <a:srgbClr val="A4A4A4"/>
          </p15:clr>
        </p15:guide>
        <p15:guide id="14" pos="2722" userDrawn="1">
          <p15:clr>
            <a:srgbClr val="A4A4A4"/>
          </p15:clr>
        </p15:guide>
        <p15:guide id="15" pos="3111" userDrawn="1">
          <p15:clr>
            <a:srgbClr val="A4A4A4"/>
          </p15:clr>
        </p15:guide>
        <p15:guide id="16" pos="3337" userDrawn="1">
          <p15:clr>
            <a:srgbClr val="A4A4A4"/>
          </p15:clr>
        </p15:guide>
        <p15:guide id="17" pos="3726" userDrawn="1">
          <p15:clr>
            <a:srgbClr val="A4A4A4"/>
          </p15:clr>
        </p15:guide>
        <p15:guide id="18" pos="3953" userDrawn="1">
          <p15:clr>
            <a:srgbClr val="A4A4A4"/>
          </p15:clr>
        </p15:guide>
        <p15:guide id="19" pos="4342" userDrawn="1">
          <p15:clr>
            <a:srgbClr val="A4A4A4"/>
          </p15:clr>
        </p15:guide>
        <p15:guide id="20" pos="4568" userDrawn="1">
          <p15:clr>
            <a:srgbClr val="A4A4A4"/>
          </p15:clr>
        </p15:guide>
        <p15:guide id="21" pos="4957" userDrawn="1">
          <p15:clr>
            <a:srgbClr val="A4A4A4"/>
          </p15:clr>
        </p15:guide>
        <p15:guide id="22" pos="5184" userDrawn="1">
          <p15:clr>
            <a:srgbClr val="A4A4A4"/>
          </p15:clr>
        </p15:guide>
        <p15:guide id="23" pos="5572" userDrawn="1">
          <p15:clr>
            <a:srgbClr val="A4A4A4"/>
          </p15:clr>
        </p15:guide>
        <p15:guide id="24" pos="5799" userDrawn="1">
          <p15:clr>
            <a:srgbClr val="A4A4A4"/>
          </p15:clr>
        </p15:guide>
        <p15:guide id="25" pos="6188" userDrawn="1">
          <p15:clr>
            <a:srgbClr val="A4A4A4"/>
          </p15:clr>
        </p15:guide>
        <p15:guide id="26" pos="6415" userDrawn="1">
          <p15:clr>
            <a:srgbClr val="A4A4A4"/>
          </p15:clr>
        </p15:guide>
        <p15:guide id="27" pos="6803" userDrawn="1">
          <p15:clr>
            <a:srgbClr val="A4A4A4"/>
          </p15:clr>
        </p15:guide>
        <p15:guide id="28" pos="7030" userDrawn="1">
          <p15:clr>
            <a:srgbClr val="A4A4A4"/>
          </p15:clr>
        </p15:guide>
        <p15:guide id="29" pos="7419" userDrawn="1">
          <p15:clr>
            <a:srgbClr val="A4A4A4"/>
          </p15:clr>
        </p15:guide>
        <p15:guide id="30" orient="horz" pos="793" userDrawn="1">
          <p15:clr>
            <a:srgbClr val="A4A3A4"/>
          </p15:clr>
        </p15:guide>
        <p15:guide id="31" orient="horz" pos="166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bst.dk/tilskud/tilskudsguide/2023-og-senere/klimatiltagsprogrammet-2027-2030" TargetMode="Externa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59C0CB-70AB-090F-CF1D-493E8DFFF9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63CAB-BF72-BB15-5780-E5B3111DC2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2BBCC-166D-19F2-444E-3E2D2E2C1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Klimatiltagsprogrammet</a:t>
            </a:r>
            <a:r>
              <a:rPr lang="en-US" sz="36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2027-2030</a:t>
            </a:r>
            <a:br>
              <a:rPr lang="en-US" sz="36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da-DK" dirty="0"/>
              <a:t>Ansøgningsmateriale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9F6805-F2A5-1EAD-C918-A14028A52B3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0235832-4925-41AF-BE52-DCB7C15D5B04}" type="datetime2">
              <a:rPr lang="da-DK" smtClean="0"/>
              <a:t>6. juli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52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Ansøgningsfrist tirsdag den 15. september kl. 12.00</a:t>
            </a:r>
            <a:br>
              <a:rPr lang="da-DK" b="1" dirty="0"/>
            </a:b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749" y="1968914"/>
            <a:ext cx="7456488" cy="3798888"/>
          </a:xfrm>
        </p:spPr>
        <p:txBody>
          <a:bodyPr/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Ansøgning om tilsagn skal indsendes via Digital Post (f.eks. ”digital post”- funktionen i Outlook eller e-Boks).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 emnefeltet skriver du e-mailadressen </a:t>
            </a:r>
            <a:r>
              <a:rPr lang="da-DK" sz="1400" b="1" dirty="0"/>
              <a:t>klimatiltag@sgav.dk </a:t>
            </a:r>
            <a:r>
              <a:rPr lang="da-DK" sz="1400" dirty="0"/>
              <a:t>samt projekttitel.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Bemærk, at hvis bilag indeholder fortrolige eller personfølsomme GDPR-data, bør fremsendelsen af oplysningerne udelukkende ske via Digital Post.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Al anden skriftlig kommunikation med os i forbindelse med ordningen skal ske via e-mail til </a:t>
            </a:r>
            <a:r>
              <a:rPr lang="da-DK" sz="1400" b="1" dirty="0"/>
              <a:t>klimatiltag@sgav.dk.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164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4ED4BF7-F1E4-9FEB-9910-5AEC18BE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E9BA-BC67-4C8A-8802-A5520E8B269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8871EC3-49EF-E35C-AA54-F1B6DCDE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A90E5A-1CCD-AA8D-E500-18A6522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92B026-B816-A949-FE18-5716C7B06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60475"/>
            <a:ext cx="11364913" cy="1079500"/>
          </a:xfrm>
        </p:spPr>
        <p:txBody>
          <a:bodyPr/>
          <a:lstStyle/>
          <a:p>
            <a:r>
              <a:rPr lang="da-DK" dirty="0"/>
              <a:t>Ansøgningsmateriale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DB440B-C42E-1EE9-12B5-23119B5740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70090"/>
            <a:ext cx="7456488" cy="3798888"/>
          </a:xfrm>
        </p:spPr>
        <p:txBody>
          <a:bodyPr/>
          <a:lstStyle/>
          <a:p>
            <a:pPr>
              <a:buNone/>
            </a:pPr>
            <a:r>
              <a:rPr lang="da-DK" dirty="0"/>
              <a:t>Ansøgningsmateriale findes på vores tilskuds guide:</a:t>
            </a:r>
          </a:p>
          <a:p>
            <a:pPr>
              <a:buNone/>
            </a:pPr>
            <a:r>
              <a:rPr lang="da-DK" sz="1200" dirty="0">
                <a:hlinkClick r:id="rId2"/>
              </a:rPr>
              <a:t>https://lbst.dk/tilskud/tilskudsguide/2023-og-senere/klimatiltagsprogrammet-2027-2030</a:t>
            </a:r>
            <a:endParaRPr lang="da-DK" sz="1200" dirty="0"/>
          </a:p>
          <a:p>
            <a:pPr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Her finder i blandt andet: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Vejledningen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A: Hovedansøgningsskema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B: Budget og GANTT-diagram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C: Deltagerskema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0EE87F1-973F-1022-87ED-E935A95F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13" y="2070090"/>
            <a:ext cx="4402632" cy="36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646E40-CA36-6C11-0EEB-3A146B19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E9BA-BC67-4C8A-8802-A5520E8B2691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0BDDAF-CF26-E8CC-73BF-7C5BE50D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D7A0E0-E07B-3B3B-F827-895322A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405976-7D13-5131-21CD-0183C25A4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036" y="1263431"/>
            <a:ext cx="11364913" cy="1079500"/>
          </a:xfrm>
        </p:spPr>
        <p:txBody>
          <a:bodyPr/>
          <a:lstStyle/>
          <a:p>
            <a:r>
              <a:rPr lang="da-DK" dirty="0"/>
              <a:t>Vejledningen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1F7A5D0-FF08-FDA9-DD0B-C3524E42BB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00333"/>
            <a:ext cx="7456488" cy="3798888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I vejledningen som du finder på tilskudsguiden kan du få råd og vejledningen blandt andet til: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Ansøgning om tilsagn (proceduren)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udfylder ansøgningsskemaerne til tilsagn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ansøger om ændringer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ansøger om udbetaling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udfylder ansøgningsskemaerne til udbetaling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6578AA-2EE5-6C13-8808-0FE04761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27" y="2346117"/>
            <a:ext cx="2636096" cy="37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14D5B4-5D2E-DC6A-E1BE-87ACA114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55DD957-06BC-80C7-AF18-DE9BA23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5EFB2F-6909-7FC6-5B61-AC419773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indhold 5">
            <a:extLst>
              <a:ext uri="{FF2B5EF4-FFF2-40B4-BE49-F238E27FC236}">
                <a16:creationId xmlns:a16="http://schemas.microsoft.com/office/drawing/2014/main" id="{43F1C588-CB22-8A77-2547-8A4E57FBA372}"/>
              </a:ext>
            </a:extLst>
          </p:cNvPr>
          <p:cNvSpPr txBox="1">
            <a:spLocks/>
          </p:cNvSpPr>
          <p:nvPr/>
        </p:nvSpPr>
        <p:spPr>
          <a:xfrm>
            <a:off x="412749" y="2072282"/>
            <a:ext cx="7456488" cy="3798888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Raleway" panose="020B0003030101060003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a-DK" sz="1400" dirty="0"/>
              <a:t>Her skal I beskrive projektet og forskningsindholdet </a:t>
            </a:r>
          </a:p>
          <a:p>
            <a:pPr>
              <a:buFont typeface="Arial" panose="020B0604020202020204" pitchFamily="34" charset="0"/>
              <a:buNone/>
            </a:pPr>
            <a:endParaRPr lang="da-DK" sz="1400" dirty="0"/>
          </a:p>
          <a:p>
            <a:pPr marL="342900" indent="-342900"/>
            <a:r>
              <a:rPr lang="da-DK" sz="1400" dirty="0"/>
              <a:t>Alle felter skal udfyldes</a:t>
            </a:r>
          </a:p>
          <a:p>
            <a:pPr marL="342900" indent="-342900"/>
            <a:r>
              <a:rPr lang="da-DK" sz="1400" dirty="0"/>
              <a:t>Hver opmærksom på at der </a:t>
            </a:r>
            <a:r>
              <a:rPr lang="da-DK" sz="1400" dirty="0" err="1"/>
              <a:t>maks</a:t>
            </a:r>
            <a:r>
              <a:rPr lang="da-DK" sz="1400" dirty="0"/>
              <a:t> antal tegn i flere felterne.</a:t>
            </a:r>
          </a:p>
          <a:p>
            <a:pPr marL="342900" indent="-342900"/>
            <a:r>
              <a:rPr lang="da-DK" sz="1400" dirty="0"/>
              <a:t>I må skrive på dansk eller engelsk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Innovationsfonden vurderer den forskningsfaglige kvalitet ud fra de lyseblå felter i skema A og GANTT-diagrammet i skema B.</a:t>
            </a:r>
          </a:p>
          <a:p>
            <a:endParaRPr lang="da-DK" sz="1400" dirty="0"/>
          </a:p>
          <a:p>
            <a:pPr marL="0" indent="0">
              <a:buNone/>
            </a:pPr>
            <a:r>
              <a:rPr lang="da-DK" sz="1400" dirty="0"/>
              <a:t>Vurderingsudvalgets vurdering af kvalitet, relevans for dækning af opslagets emner og prioritering foretages på baggrund af alle felter.</a:t>
            </a:r>
          </a:p>
          <a:p>
            <a:endParaRPr lang="da-DK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340DC29-1E43-DAFD-9CBC-2FEC4EE9412A}"/>
              </a:ext>
            </a:extLst>
          </p:cNvPr>
          <p:cNvSpPr txBox="1">
            <a:spLocks/>
          </p:cNvSpPr>
          <p:nvPr/>
        </p:nvSpPr>
        <p:spPr>
          <a:xfrm>
            <a:off x="412749" y="1260091"/>
            <a:ext cx="11364913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A - Hovedansøgningsskema </a:t>
            </a:r>
            <a:br>
              <a:rPr lang="en-US" b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4A83E30-F742-E0FB-294F-DD427FB8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4" y="850980"/>
            <a:ext cx="3315581" cy="474692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00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91492"/>
            <a:ext cx="11364913" cy="1079500"/>
          </a:xfrm>
        </p:spPr>
        <p:txBody>
          <a:bodyPr/>
          <a:lstStyle/>
          <a:p>
            <a: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B – Budget og GANTT-diagram</a:t>
            </a:r>
            <a:b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32110"/>
            <a:ext cx="7456488" cy="3798888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For at vi kan vurdere dit projekt og udgifternes rimelighed, skal du udfylde og indsende det budgetskema som ligger på tilskudsguiden.</a:t>
            </a:r>
          </a:p>
          <a:p>
            <a:pPr marL="0" indent="0">
              <a:buNone/>
            </a:pPr>
            <a:r>
              <a:rPr lang="da-DK" sz="1400" dirty="0"/>
              <a:t>Det er en forudsætning, at udgifterne kan relateres direkte til projektet, være udspecificeret og, at de er nødvendige for at gennemføre projektet.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Særligt vigtigt for budgettet: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De grønne felter udfyldes automatisk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Delbudget for hver enkel deltager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Overhead på maks. 44 %</a:t>
            </a: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400" dirty="0"/>
              <a:t>Se vejledningens afsnit 3.2 for vejledning i </a:t>
            </a:r>
          </a:p>
          <a:p>
            <a:pPr marL="0" lvl="0" indent="0">
              <a:buNone/>
            </a:pPr>
            <a:r>
              <a:rPr lang="da-DK" sz="1400" dirty="0"/>
              <a:t>udfyldelse af budgetskema </a:t>
            </a:r>
          </a:p>
          <a:p>
            <a:pPr marL="0" lvl="0" indent="0">
              <a:buNone/>
            </a:pPr>
            <a:r>
              <a:rPr lang="da-DK" sz="1400" dirty="0"/>
              <a:t>og GANTT-diagram.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C49920-6A8D-3394-8305-F74533DD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1" y="3172451"/>
            <a:ext cx="6710900" cy="30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91492"/>
            <a:ext cx="11364913" cy="1079500"/>
          </a:xfrm>
        </p:spPr>
        <p:txBody>
          <a:bodyPr/>
          <a:lstStyle/>
          <a:p>
            <a: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B – Budget og GANTT-diagram</a:t>
            </a:r>
            <a:b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32109"/>
            <a:ext cx="7459042" cy="4177859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I skal redegøre for projektets budget og projektets arbejdspakker</a:t>
            </a:r>
          </a:p>
          <a:p>
            <a:pPr marL="0" indent="0">
              <a:buNone/>
            </a:pPr>
            <a:endParaRPr lang="da-DK" sz="1800" b="1" dirty="0"/>
          </a:p>
          <a:p>
            <a:pPr marL="0" lvl="0" indent="0">
              <a:buNone/>
            </a:pPr>
            <a:r>
              <a:rPr lang="da-DK" sz="1400" b="1" dirty="0"/>
              <a:t>Følgende obligatoriske oplysninger: </a:t>
            </a:r>
          </a:p>
          <a:p>
            <a:pPr lvl="0"/>
            <a:r>
              <a:rPr lang="da-DK" sz="1400" dirty="0"/>
              <a:t>Involverede projektdeltagere for hver arbejdspakke </a:t>
            </a:r>
          </a:p>
          <a:p>
            <a:pPr lvl="0"/>
            <a:r>
              <a:rPr lang="da-DK" sz="1400" dirty="0"/>
              <a:t>Samlet antal timer for hver arbejdspakke </a:t>
            </a:r>
          </a:p>
          <a:p>
            <a:pPr lvl="0"/>
            <a:r>
              <a:rPr lang="da-DK" sz="1400" dirty="0"/>
              <a:t>Samlet budget for hver arbejdspakke </a:t>
            </a:r>
          </a:p>
          <a:p>
            <a:pPr lvl="0"/>
            <a:r>
              <a:rPr lang="da-DK" sz="1400" dirty="0"/>
              <a:t>Totalt budget </a:t>
            </a:r>
          </a:p>
          <a:p>
            <a:pPr lvl="0"/>
            <a:r>
              <a:rPr lang="da-DK" sz="1400" dirty="0"/>
              <a:t>Milepæle i hver arbejdspakke </a:t>
            </a:r>
          </a:p>
          <a:p>
            <a:pPr lvl="0"/>
            <a:endParaRPr lang="da-DK" sz="1400" dirty="0"/>
          </a:p>
          <a:p>
            <a:pPr marL="0" lvl="0" indent="0">
              <a:buNone/>
            </a:pPr>
            <a:r>
              <a:rPr lang="da-DK" sz="1400" b="1" dirty="0"/>
              <a:t>Vær særligt opmærksom på: </a:t>
            </a:r>
          </a:p>
          <a:p>
            <a:pPr marL="0" lvl="0" indent="0">
              <a:buNone/>
            </a:pPr>
            <a:r>
              <a:rPr lang="da-DK" sz="1400" dirty="0"/>
              <a:t>Projektets totale antal timer samt totale budget skal angives og skal stemme overens med antallet af timer og totale budget som er angivet i projektets totalbudget i fanebladet "Samlet budgetoversigt". </a:t>
            </a:r>
          </a:p>
          <a:p>
            <a:pPr marL="0" lv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dirty="0"/>
              <a:t>I er velkommen til at anvende et andet format/layout end det GANTT-diagram</a:t>
            </a: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20C7D0-1B52-ACBB-6B01-79AE91DE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62" y="2254835"/>
            <a:ext cx="5338656" cy="26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5AECA7-86FA-22DD-04B9-74914BAB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8096BE2-82C2-930B-2843-FC373FAC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61102-1A62-A42F-F4C4-BC1C51A9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0ABA1E7-3031-1C4D-DF56-ED1B5048CCD7}"/>
              </a:ext>
            </a:extLst>
          </p:cNvPr>
          <p:cNvSpPr txBox="1">
            <a:spLocks/>
          </p:cNvSpPr>
          <p:nvPr/>
        </p:nvSpPr>
        <p:spPr>
          <a:xfrm>
            <a:off x="412749" y="1291492"/>
            <a:ext cx="11364913" cy="1079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C – </a:t>
            </a:r>
            <a:r>
              <a:rPr lang="en-US" b="1" dirty="0" err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Deltagerskema</a:t>
            </a:r>
            <a:br>
              <a:rPr lang="en-US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215D42F-F16C-6F1E-D10C-C99C0BDAF6C3}"/>
              </a:ext>
            </a:extLst>
          </p:cNvPr>
          <p:cNvSpPr txBox="1">
            <a:spLocks/>
          </p:cNvSpPr>
          <p:nvPr/>
        </p:nvSpPr>
        <p:spPr>
          <a:xfrm>
            <a:off x="412749" y="1831242"/>
            <a:ext cx="7459042" cy="4177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Raleway" panose="020B0003030101060003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ym typeface="Wingdings" panose="05000000000000000000" pitchFamily="2" charset="2"/>
              </a:rPr>
              <a:t>Der skal udfyldes et deltagerskema for hver deltager</a:t>
            </a:r>
          </a:p>
          <a:p>
            <a:pPr marL="0" indent="0">
              <a:buNone/>
            </a:pPr>
            <a:r>
              <a:rPr lang="da-DK" sz="1400" dirty="0">
                <a:sym typeface="Wingdings" panose="05000000000000000000" pitchFamily="2" charset="2"/>
              </a:rPr>
              <a:t>Alle felter skal udfyldes</a:t>
            </a:r>
          </a:p>
          <a:p>
            <a:pPr mar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26F2BC0-2A63-A0F0-D0D4-050A65E7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" y="2574601"/>
            <a:ext cx="7385425" cy="34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6. juli 2026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Ansøgningsfrist tirsdag den 15. september kl. 12.00</a:t>
            </a:r>
            <a:br>
              <a:rPr lang="da-DK" b="1" dirty="0"/>
            </a:b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749" y="1799021"/>
            <a:ext cx="7456488" cy="3798888"/>
          </a:xfrm>
        </p:spPr>
        <p:txBody>
          <a:bodyPr/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Ansøgning om tilsagn skal indsendes via Digital Post (f.eks. ”digital post”- funktionen i Outlook eller e-Boks).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 emnefeltet skriver du e-mailadressen </a:t>
            </a:r>
            <a:r>
              <a:rPr lang="da-DK" sz="1400" b="1" dirty="0"/>
              <a:t>klimatiltag@sgav.dk </a:t>
            </a:r>
            <a:r>
              <a:rPr lang="da-DK" sz="1400" dirty="0"/>
              <a:t>samt projekttitel.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Bemærk, at hvis bilag indeholder fortrolige eller personfølsomme GDPR-data, bør fremsendelsen af oplysningerne udelukkende ske via Digital Post.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Al anden skriftlig kommunikation med os i forbindelse med ordningen skal ske via e-mail til </a:t>
            </a:r>
            <a:r>
              <a:rPr lang="da-DK" sz="1400" b="1" dirty="0"/>
              <a:t>klimatiltag@sgav.dk</a:t>
            </a:r>
            <a:r>
              <a:rPr lang="da-DK" sz="1400" dirty="0"/>
              <a:t>.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2469519"/>
      </p:ext>
    </p:extLst>
  </p:cSld>
  <p:clrMapOvr>
    <a:masterClrMapping/>
  </p:clrMapOvr>
</p:sld>
</file>

<file path=ppt/theme/theme1.xml><?xml version="1.0" encoding="utf-8"?>
<a:theme xmlns:a="http://schemas.openxmlformats.org/drawingml/2006/main" name="Styrelsen for Grøn Arealomlægning og Vandmiljø">
  <a:themeElements>
    <a:clrScheme name="SGAV 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86D38"/>
      </a:hlink>
      <a:folHlink>
        <a:srgbClr val="086D38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AV præsentation.potx" id="{F95E8D7D-99CA-469A-9BED-DFCD2A3AB7D8}" vid="{A7631855-0BBE-4562-82A1-2222C43348F5}"/>
    </a:ext>
  </a:extLst>
</a:theme>
</file>

<file path=ppt/theme/theme2.xml><?xml version="1.0" encoding="utf-8"?>
<a:theme xmlns:a="http://schemas.openxmlformats.org/drawingml/2006/main" name="Office-tema">
  <a:themeElements>
    <a:clrScheme name="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08733"/>
      </a:hlink>
      <a:folHlink>
        <a:srgbClr val="008733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08733"/>
      </a:hlink>
      <a:folHlink>
        <a:srgbClr val="008733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SGAV præsentation</Template>
  <TotalTime>219</TotalTime>
  <Words>635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Arial</vt:lpstr>
      <vt:lpstr>Raleway SemiBold</vt:lpstr>
      <vt:lpstr>Raleway</vt:lpstr>
      <vt:lpstr>Arial Bold</vt:lpstr>
      <vt:lpstr>Wingdings</vt:lpstr>
      <vt:lpstr>Courier New</vt:lpstr>
      <vt:lpstr>Raleway Medium</vt:lpstr>
      <vt:lpstr>Raleway ExtraBold</vt:lpstr>
      <vt:lpstr>Styrelsen for Grøn Arealomlægning og Vandmiljø</vt:lpstr>
      <vt:lpstr>Klimatiltagsprogrammet 2027-2030 Ansøgningsmateriale</vt:lpstr>
      <vt:lpstr>Ansøgningsfrist tirsdag den 15. september kl. 12.00 </vt:lpstr>
      <vt:lpstr>Ansøgningsmateriale</vt:lpstr>
      <vt:lpstr>Vejledningen</vt:lpstr>
      <vt:lpstr>PowerPoint-præsentation</vt:lpstr>
      <vt:lpstr>Skema B – Budget og GANTT-diagram  </vt:lpstr>
      <vt:lpstr>Skema B – Budget og GANTT-diagram  </vt:lpstr>
      <vt:lpstr>PowerPoint-præsentation</vt:lpstr>
      <vt:lpstr>Ansøgningsfrist tirsdag den 15. september kl. 12.00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Linette Cecilie Dall-Paulsen</dc:creator>
  <cp:lastModifiedBy>Linette Cecilie Dall-Paulsen</cp:lastModifiedBy>
  <cp:revision>7</cp:revision>
  <dcterms:created xsi:type="dcterms:W3CDTF">2026-06-23T05:58:34Z</dcterms:created>
  <dcterms:modified xsi:type="dcterms:W3CDTF">2026-07-06T11:41:59Z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Created by">
    <vt:lpwstr>omnidocs.com</vt:lpwstr>
  </property>
</Properties>
</file>